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12"/>
  </p:notesMasterIdLst>
  <p:sldIdLst>
    <p:sldId id="269" r:id="rId2"/>
    <p:sldId id="286" r:id="rId3"/>
    <p:sldId id="287" r:id="rId4"/>
    <p:sldId id="1731" r:id="rId5"/>
    <p:sldId id="1762" r:id="rId6"/>
    <p:sldId id="1755" r:id="rId7"/>
    <p:sldId id="1759" r:id="rId8"/>
    <p:sldId id="1763" r:id="rId9"/>
    <p:sldId id="1764" r:id="rId10"/>
    <p:sldId id="1750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19AC6"/>
    <a:srgbClr val="8FAADC"/>
    <a:srgbClr val="C55A11"/>
    <a:srgbClr val="4472C4"/>
    <a:srgbClr val="4C6EAE"/>
    <a:srgbClr val="7C7C7C"/>
    <a:srgbClr val="30AAC2"/>
    <a:srgbClr val="A0CC82"/>
    <a:srgbClr val="DEA178"/>
    <a:srgbClr val="7692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592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009926-4F49-461B-A7F1-203E684F7E55}" type="datetimeFigureOut">
              <a:rPr lang="zh-CN" altLang="en-US" smtClean="0"/>
              <a:t>2024/11/22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6CF962-189E-42BB-B9BB-C8C33A0D36A1}" type="slidenum">
              <a:rPr lang="zh-CN" altLang="en-US" smtClean="0"/>
              <a:t>‹N°›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6023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461C15E3-3861-73B5-C172-F0F9D0C6F8D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98266" y="6047162"/>
            <a:ext cx="8193734" cy="810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1673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>
            <a:extLst>
              <a:ext uri="{FF2B5EF4-FFF2-40B4-BE49-F238E27FC236}">
                <a16:creationId xmlns:a16="http://schemas.microsoft.com/office/drawing/2014/main" id="{F0A308CE-946F-43CA-92C2-A34BA84966A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81002" y="1987822"/>
            <a:ext cx="2124717" cy="2142437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8" name="图片占位符 6">
            <a:extLst>
              <a:ext uri="{FF2B5EF4-FFF2-40B4-BE49-F238E27FC236}">
                <a16:creationId xmlns:a16="http://schemas.microsoft.com/office/drawing/2014/main" id="{E9D948BF-9B38-4FB2-95AD-47382CD18CC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538324" y="1887478"/>
            <a:ext cx="2124717" cy="2142437"/>
          </a:xfrm>
          <a:prstGeom prst="ellipse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9" name="图片占位符 6">
            <a:extLst>
              <a:ext uri="{FF2B5EF4-FFF2-40B4-BE49-F238E27FC236}">
                <a16:creationId xmlns:a16="http://schemas.microsoft.com/office/drawing/2014/main" id="{FF08C56D-2660-4CC6-B55C-A6ED880EF36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433443" y="1887479"/>
            <a:ext cx="2124717" cy="2142437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0" name="图片占位符 6">
            <a:extLst>
              <a:ext uri="{FF2B5EF4-FFF2-40B4-BE49-F238E27FC236}">
                <a16:creationId xmlns:a16="http://schemas.microsoft.com/office/drawing/2014/main" id="{33C23E21-16D3-41CA-91B0-F773F045452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85883" y="1987822"/>
            <a:ext cx="2124717" cy="2142437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4F5201B6-EAD4-F180-7B16-7B6707BE9246}"/>
              </a:ext>
            </a:extLst>
          </p:cNvPr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136D4B16-750B-7721-09C6-45287901BE5C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" name="等腰三角形 3">
              <a:extLst>
                <a:ext uri="{FF2B5EF4-FFF2-40B4-BE49-F238E27FC236}">
                  <a16:creationId xmlns:a16="http://schemas.microsoft.com/office/drawing/2014/main" id="{3B11FCE8-57EA-230C-E1F5-0DB16C9B50BB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21804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5049AA30-70CF-4532-8E1A-4BB3BAFBDC4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65B3B18B-F101-4444-8B41-D668577F218C}" type="datetimeFigureOut">
              <a:rPr lang="zh-CN" altLang="en-US" smtClean="0"/>
              <a:t>2024/11/22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97A48CA2-52C9-4EBC-8122-75001D4FED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5AC16E85-4CEC-452A-95A7-72786DFC8D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A0026628-A573-4D74-8670-3D2CE412BC51}" type="slidenum">
              <a:rPr lang="zh-CN" altLang="en-US" smtClean="0"/>
              <a:t>‹N°›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701EB357-1041-44B8-A925-47DCC0A322D0}"/>
              </a:ext>
            </a:extLst>
          </p:cNvPr>
          <p:cNvSpPr/>
          <p:nvPr userDrawn="1"/>
        </p:nvSpPr>
        <p:spPr>
          <a:xfrm>
            <a:off x="1362269" y="741785"/>
            <a:ext cx="2676331" cy="53744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E682B63-F719-4114-8523-DD3CFE718779}"/>
              </a:ext>
            </a:extLst>
          </p:cNvPr>
          <p:cNvSpPr/>
          <p:nvPr userDrawn="1"/>
        </p:nvSpPr>
        <p:spPr>
          <a:xfrm>
            <a:off x="4966217" y="741785"/>
            <a:ext cx="2676331" cy="53744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DD55403F-B3CA-43CC-BBC0-2C3045F20F9B}"/>
              </a:ext>
            </a:extLst>
          </p:cNvPr>
          <p:cNvSpPr/>
          <p:nvPr userDrawn="1"/>
        </p:nvSpPr>
        <p:spPr>
          <a:xfrm>
            <a:off x="8570165" y="741785"/>
            <a:ext cx="2676331" cy="53744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3" name="图片占位符 11">
            <a:extLst>
              <a:ext uri="{FF2B5EF4-FFF2-40B4-BE49-F238E27FC236}">
                <a16:creationId xmlns:a16="http://schemas.microsoft.com/office/drawing/2014/main" id="{F4D88E2F-9542-487C-87E9-4338EE12B86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06700" y="3881458"/>
            <a:ext cx="1815195" cy="1885662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4" name="图片占位符 11">
            <a:extLst>
              <a:ext uri="{FF2B5EF4-FFF2-40B4-BE49-F238E27FC236}">
                <a16:creationId xmlns:a16="http://schemas.microsoft.com/office/drawing/2014/main" id="{0FC9DB17-6D30-451E-9F15-0F358E99A3E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074603" y="1293977"/>
            <a:ext cx="1815195" cy="1885662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5" name="图片占位符 11">
            <a:extLst>
              <a:ext uri="{FF2B5EF4-FFF2-40B4-BE49-F238E27FC236}">
                <a16:creationId xmlns:a16="http://schemas.microsoft.com/office/drawing/2014/main" id="{6EC7C37C-B59A-4639-8175-7C7524713EC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779617" y="1293977"/>
            <a:ext cx="1815195" cy="1885662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8717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93872BC-F0EF-4526-828D-D60FB1189DB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65B3B18B-F101-4444-8B41-D668577F218C}" type="datetimeFigureOut">
              <a:rPr lang="zh-CN" altLang="en-US" smtClean="0"/>
              <a:t>2024/11/22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892F3FA9-0FC6-4C63-AD50-5F759BD212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17B3D95-8888-4C9A-B6D0-DD87C9FE86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A0026628-A573-4D74-8670-3D2CE412BC51}" type="slidenum">
              <a:rPr lang="zh-CN" altLang="en-US" smtClean="0"/>
              <a:t>‹N°›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2F2480D-FFE8-4F14-949D-B022DF1AC1AC}"/>
              </a:ext>
            </a:extLst>
          </p:cNvPr>
          <p:cNvSpPr/>
          <p:nvPr userDrawn="1"/>
        </p:nvSpPr>
        <p:spPr>
          <a:xfrm>
            <a:off x="6400801" y="0"/>
            <a:ext cx="5791200" cy="6858000"/>
          </a:xfrm>
          <a:prstGeom prst="rect">
            <a:avLst/>
          </a:prstGeom>
          <a:solidFill>
            <a:srgbClr val="9C0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图片占位符 7">
            <a:extLst>
              <a:ext uri="{FF2B5EF4-FFF2-40B4-BE49-F238E27FC236}">
                <a16:creationId xmlns:a16="http://schemas.microsoft.com/office/drawing/2014/main" id="{729E4E49-663A-4CE3-8F69-18F08EB0CF9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302759" y="1250513"/>
            <a:ext cx="4360507" cy="4356974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4239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2497CB3-C2CE-4641-B87F-F2FD8093730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65B3B18B-F101-4444-8B41-D668577F218C}" type="datetimeFigureOut">
              <a:rPr lang="zh-CN" altLang="en-US" smtClean="0"/>
              <a:t>2024/11/22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28526A2-8C96-4700-9DF5-68D40155DF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CD47F07-EACE-48A3-AC8A-4D2C9FEEEF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A0026628-A573-4D74-8670-3D2CE412BC51}" type="slidenum">
              <a:rPr lang="zh-CN" altLang="en-US" smtClean="0"/>
              <a:t>‹N°›</a:t>
            </a:fld>
            <a:endParaRPr lang="zh-CN" altLang="en-US"/>
          </a:p>
        </p:txBody>
      </p:sp>
      <p:sp>
        <p:nvSpPr>
          <p:cNvPr id="7" name="图片占位符 6">
            <a:extLst>
              <a:ext uri="{FF2B5EF4-FFF2-40B4-BE49-F238E27FC236}">
                <a16:creationId xmlns:a16="http://schemas.microsoft.com/office/drawing/2014/main" id="{1782E486-37AF-4072-90C6-074FAB0178D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157289" y="577850"/>
            <a:ext cx="3395663" cy="240823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8" name="图片占位符 6">
            <a:extLst>
              <a:ext uri="{FF2B5EF4-FFF2-40B4-BE49-F238E27FC236}">
                <a16:creationId xmlns:a16="http://schemas.microsoft.com/office/drawing/2014/main" id="{81B634BD-7EED-43F7-9243-3EE6B75FE61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157289" y="3429000"/>
            <a:ext cx="3395663" cy="240823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21E158DE-D3DA-4118-BD59-F4D6A681C1B5}"/>
              </a:ext>
            </a:extLst>
          </p:cNvPr>
          <p:cNvSpPr/>
          <p:nvPr userDrawn="1"/>
        </p:nvSpPr>
        <p:spPr>
          <a:xfrm>
            <a:off x="5113178" y="577850"/>
            <a:ext cx="6512767" cy="5281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1262600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2497CB3-C2CE-4641-B87F-F2FD8093730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65B3B18B-F101-4444-8B41-D668577F218C}" type="datetimeFigureOut">
              <a:rPr lang="zh-CN" altLang="en-US" smtClean="0"/>
              <a:t>2024/11/22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28526A2-8C96-4700-9DF5-68D40155DF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CD47F07-EACE-48A3-AC8A-4D2C9FEEEF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A0026628-A573-4D74-8670-3D2CE412BC51}" type="slidenum">
              <a:rPr lang="zh-CN" altLang="en-US" smtClean="0"/>
              <a:t>‹N°›</a:t>
            </a:fld>
            <a:endParaRPr lang="zh-CN" altLang="en-US"/>
          </a:p>
        </p:txBody>
      </p:sp>
      <p:sp>
        <p:nvSpPr>
          <p:cNvPr id="7" name="图片占位符 6">
            <a:extLst>
              <a:ext uri="{FF2B5EF4-FFF2-40B4-BE49-F238E27FC236}">
                <a16:creationId xmlns:a16="http://schemas.microsoft.com/office/drawing/2014/main" id="{1782E486-37AF-4072-90C6-074FAB0178D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25626" y="577850"/>
            <a:ext cx="3395663" cy="240823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8" name="图片占位符 6">
            <a:extLst>
              <a:ext uri="{FF2B5EF4-FFF2-40B4-BE49-F238E27FC236}">
                <a16:creationId xmlns:a16="http://schemas.microsoft.com/office/drawing/2014/main" id="{81B634BD-7EED-43F7-9243-3EE6B75FE61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25626" y="3429000"/>
            <a:ext cx="3395663" cy="240823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DFF7F90F-C2D1-4636-A958-A3164A4F5EF8}"/>
              </a:ext>
            </a:extLst>
          </p:cNvPr>
          <p:cNvSpPr/>
          <p:nvPr userDrawn="1"/>
        </p:nvSpPr>
        <p:spPr>
          <a:xfrm>
            <a:off x="566057" y="279920"/>
            <a:ext cx="4114800" cy="585962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0" name="图片占位符 9">
            <a:extLst>
              <a:ext uri="{FF2B5EF4-FFF2-40B4-BE49-F238E27FC236}">
                <a16:creationId xmlns:a16="http://schemas.microsoft.com/office/drawing/2014/main" id="{F282809C-45BA-42F0-80BE-B6ED7919AED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908550" y="279402"/>
            <a:ext cx="6940551" cy="5859463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3209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0B3DB69-ABBB-48AC-A8E4-FB30440ABB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32553-179F-4DB6-8D18-9BF73CAE2629}" type="datetimeFigureOut">
              <a:rPr lang="en-US" smtClean="0"/>
              <a:t>11/22/2024</a:t>
            </a:fld>
            <a:endParaRPr 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5F935A95-6181-479D-A8A2-0DC167D955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276F4D5-FB9F-4084-9654-37A743B6F5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E3839-E7A7-4CF5-A0B5-DCE8D7B92058}" type="slidenum">
              <a:rPr lang="en-US" smtClean="0"/>
              <a:t>‹N°›</a:t>
            </a:fld>
            <a:endParaRPr 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EEC0EC5-2552-42D4-9942-353129C73AE8}"/>
              </a:ext>
            </a:extLst>
          </p:cNvPr>
          <p:cNvSpPr/>
          <p:nvPr userDrawn="1"/>
        </p:nvSpPr>
        <p:spPr>
          <a:xfrm>
            <a:off x="0" y="285817"/>
            <a:ext cx="5635691" cy="6572185"/>
          </a:xfrm>
          <a:prstGeom prst="rect">
            <a:avLst/>
          </a:prstGeom>
          <a:solidFill>
            <a:srgbClr val="9C0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711DB7F-F04D-4941-9122-8D85E0CCF0CA}"/>
              </a:ext>
            </a:extLst>
          </p:cNvPr>
          <p:cNvSpPr/>
          <p:nvPr userDrawn="1"/>
        </p:nvSpPr>
        <p:spPr>
          <a:xfrm>
            <a:off x="335903" y="545065"/>
            <a:ext cx="4963884" cy="59938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72D86384-7D59-9DD7-CED1-775E5A18E76F}"/>
              </a:ext>
            </a:extLst>
          </p:cNvPr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81845CAC-9B98-BC1B-3366-E8640E8A0F40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F97A1A77-E2EB-7871-BA40-B9C64D1D0E97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90469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E199313-6EC4-479F-953B-1D42A9F3A2D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65B3B18B-F101-4444-8B41-D668577F218C}" type="datetimeFigureOut">
              <a:rPr lang="zh-CN" altLang="en-US" smtClean="0"/>
              <a:t>2024/11/22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F4F04492-1289-4BD1-8CDA-C01110E6D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E440A86-C54E-4A72-B06F-DFDE38BEE7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A0026628-A573-4D74-8670-3D2CE412BC51}" type="slidenum">
              <a:rPr lang="zh-CN" altLang="en-US" smtClean="0"/>
              <a:t>‹N°›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AB23735-9DE2-4B1C-B94B-E39CAEA018FF}"/>
              </a:ext>
            </a:extLst>
          </p:cNvPr>
          <p:cNvSpPr/>
          <p:nvPr userDrawn="1"/>
        </p:nvSpPr>
        <p:spPr>
          <a:xfrm>
            <a:off x="692799" y="328777"/>
            <a:ext cx="10806404" cy="6027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图片占位符 7">
            <a:extLst>
              <a:ext uri="{FF2B5EF4-FFF2-40B4-BE49-F238E27FC236}">
                <a16:creationId xmlns:a16="http://schemas.microsoft.com/office/drawing/2014/main" id="{C2C107B6-39C6-455D-9681-800F3A18623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295120" y="1362270"/>
            <a:ext cx="4315479" cy="4113569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5589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19AC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162798-34F4-4632-93D8-EB822C737A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7C6AFE4-AA64-4344-BBD4-DFD8B565B9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516B226-842E-474E-9062-CFFC30A6E0C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D32553-179F-4DB6-8D18-9BF73CAE2629}" type="datetimeFigureOut">
              <a:rPr lang="en-US" smtClean="0"/>
              <a:t>11/22/2024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1A31403-5C9C-4614-95C5-BC22A9864F8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375F85F-65C0-4D2D-BFA2-587A5D669A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5E3839-E7A7-4CF5-A0B5-DCE8D7B92058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399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B3EAF51B-C661-A935-1A11-CE4C2A095E51}"/>
              </a:ext>
            </a:extLst>
          </p:cNvPr>
          <p:cNvSpPr txBox="1"/>
          <p:nvPr/>
        </p:nvSpPr>
        <p:spPr>
          <a:xfrm>
            <a:off x="182880" y="1107440"/>
            <a:ext cx="1068832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4400" b="1" dirty="0">
                <a:solidFill>
                  <a:schemeClr val="bg1"/>
                </a:solidFill>
              </a:rPr>
              <a:t> 3. Contre-offre</a:t>
            </a:r>
          </a:p>
          <a:p>
            <a:pPr algn="ctr"/>
            <a:endParaRPr lang="fr-FR" altLang="zh-CN" sz="4400" b="1" dirty="0">
              <a:solidFill>
                <a:schemeClr val="bg1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67D6371-B08D-59C8-DBFB-D81310ED2244}"/>
              </a:ext>
            </a:extLst>
          </p:cNvPr>
          <p:cNvSpPr txBox="1"/>
          <p:nvPr/>
        </p:nvSpPr>
        <p:spPr>
          <a:xfrm>
            <a:off x="7279640" y="5577840"/>
            <a:ext cx="49123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</a:rPr>
              <a:t>法语商务应用文写作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887C2554-1236-A8F7-B986-5BAD4070CC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5891" y="2263529"/>
            <a:ext cx="5273497" cy="2737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555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3B0FE8C8-0FF0-298E-1F83-D5AD4E74B95F}"/>
              </a:ext>
            </a:extLst>
          </p:cNvPr>
          <p:cNvSpPr/>
          <p:nvPr/>
        </p:nvSpPr>
        <p:spPr>
          <a:xfrm>
            <a:off x="689610" y="416560"/>
            <a:ext cx="10907682" cy="60262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altLang="zh-CN" sz="1350" dirty="0"/>
              <a:t>III. Traduire les phrases suivantes en français </a:t>
            </a:r>
          </a:p>
          <a:p>
            <a:pPr algn="ctr"/>
            <a:r>
              <a:rPr lang="fr-FR" altLang="zh-CN" sz="1350" dirty="0"/>
              <a:t>1.	</a:t>
            </a:r>
            <a:r>
              <a:rPr lang="zh-CN" altLang="en-US" sz="1350" dirty="0"/>
              <a:t>我公司成立于</a:t>
            </a:r>
            <a:r>
              <a:rPr lang="en-US" altLang="zh-CN" sz="1350" dirty="0"/>
              <a:t>20</a:t>
            </a:r>
            <a:r>
              <a:rPr lang="zh-CN" altLang="en-US" sz="1350" dirty="0"/>
              <a:t>世纪</a:t>
            </a:r>
            <a:r>
              <a:rPr lang="en-US" altLang="zh-CN" sz="1350" dirty="0"/>
              <a:t>70</a:t>
            </a:r>
            <a:r>
              <a:rPr lang="zh-CN" altLang="en-US" sz="1350" dirty="0"/>
              <a:t>年代，主要从事医药保健品 </a:t>
            </a:r>
            <a:r>
              <a:rPr lang="en-US" altLang="zh-CN" sz="1350" dirty="0"/>
              <a:t>( </a:t>
            </a:r>
            <a:r>
              <a:rPr lang="fr-FR" altLang="zh-CN" sz="1350" dirty="0"/>
              <a:t>produit pharmaceutique de santé ) </a:t>
            </a:r>
            <a:r>
              <a:rPr lang="zh-CN" altLang="en-US" sz="1350" dirty="0"/>
              <a:t>的进出口，已有</a:t>
            </a:r>
            <a:r>
              <a:rPr lang="en-US" altLang="zh-CN" sz="1350" dirty="0"/>
              <a:t>50</a:t>
            </a:r>
            <a:r>
              <a:rPr lang="zh-CN" altLang="en-US" sz="1350" dirty="0"/>
              <a:t>多年了。公司总部设在北京。</a:t>
            </a:r>
          </a:p>
          <a:p>
            <a:pPr algn="ctr"/>
            <a:r>
              <a:rPr lang="en-US" altLang="zh-CN" sz="1350" dirty="0"/>
              <a:t>2.	</a:t>
            </a:r>
            <a:r>
              <a:rPr lang="zh-CN" altLang="en-US" sz="1350" dirty="0"/>
              <a:t>我们的注册资本</a:t>
            </a:r>
            <a:r>
              <a:rPr lang="en-US" altLang="zh-CN" sz="1350" dirty="0"/>
              <a:t>( </a:t>
            </a:r>
            <a:r>
              <a:rPr lang="fr-FR" altLang="zh-CN" sz="1350" dirty="0"/>
              <a:t>capital )</a:t>
            </a:r>
            <a:r>
              <a:rPr lang="zh-CN" altLang="en-US" sz="1350" dirty="0"/>
              <a:t>是</a:t>
            </a:r>
            <a:r>
              <a:rPr lang="en-US" altLang="zh-CN" sz="1350" dirty="0"/>
              <a:t>3000</a:t>
            </a:r>
            <a:r>
              <a:rPr lang="zh-CN" altLang="en-US" sz="1350" dirty="0"/>
              <a:t>万元人民币。在伦敦、汉堡、马来西亚各有一家分公司 </a:t>
            </a:r>
            <a:r>
              <a:rPr lang="en-US" altLang="zh-CN" sz="1350" dirty="0"/>
              <a:t>( </a:t>
            </a:r>
            <a:r>
              <a:rPr lang="fr-FR" altLang="zh-CN" sz="1350" dirty="0"/>
              <a:t>filiale )</a:t>
            </a:r>
            <a:r>
              <a:rPr lang="zh-CN" altLang="fr-FR" sz="1350" dirty="0"/>
              <a:t>。</a:t>
            </a:r>
            <a:r>
              <a:rPr lang="zh-CN" altLang="en-US" sz="1350" dirty="0"/>
              <a:t>国内雇员达</a:t>
            </a:r>
            <a:r>
              <a:rPr lang="en-US" altLang="zh-CN" sz="1350" dirty="0"/>
              <a:t>2500</a:t>
            </a:r>
            <a:r>
              <a:rPr lang="zh-CN" altLang="en-US" sz="1350" dirty="0"/>
              <a:t>人。 </a:t>
            </a:r>
          </a:p>
          <a:p>
            <a:pPr algn="ctr"/>
            <a:r>
              <a:rPr lang="en-US" altLang="zh-CN" sz="1350" dirty="0"/>
              <a:t>3.	</a:t>
            </a:r>
            <a:r>
              <a:rPr lang="zh-CN" altLang="en-US" sz="1350" dirty="0"/>
              <a:t>盛家工艺品厂是一家集研发、生产、经营于一体的</a:t>
            </a:r>
            <a:r>
              <a:rPr lang="fr-FR" altLang="zh-CN" sz="1350" dirty="0"/>
              <a:t>PVC</a:t>
            </a:r>
            <a:r>
              <a:rPr lang="zh-CN" altLang="en-US" sz="1350" dirty="0"/>
              <a:t>板 </a:t>
            </a:r>
            <a:r>
              <a:rPr lang="en-US" altLang="zh-CN" sz="1350" dirty="0"/>
              <a:t>( </a:t>
            </a:r>
            <a:r>
              <a:rPr lang="fr-FR" altLang="zh-CN" sz="1350" dirty="0"/>
              <a:t>PVC panneau )</a:t>
            </a:r>
            <a:r>
              <a:rPr lang="zh-CN" altLang="en-US" sz="1350" dirty="0"/>
              <a:t>生产企业。</a:t>
            </a:r>
          </a:p>
          <a:p>
            <a:pPr algn="ctr"/>
            <a:r>
              <a:rPr lang="en-US" altLang="zh-CN" sz="1350" dirty="0"/>
              <a:t>4.	</a:t>
            </a:r>
            <a:r>
              <a:rPr lang="zh-CN" altLang="en-US" sz="1350" dirty="0"/>
              <a:t>我公司去年营业额达</a:t>
            </a:r>
            <a:r>
              <a:rPr lang="en-US" altLang="zh-CN" sz="1350" dirty="0"/>
              <a:t>2</a:t>
            </a:r>
            <a:r>
              <a:rPr lang="zh-CN" altLang="en-US" sz="1350" dirty="0"/>
              <a:t>亿美元，位于中国进出口</a:t>
            </a:r>
            <a:r>
              <a:rPr lang="en-US" altLang="zh-CN" sz="1350" dirty="0"/>
              <a:t>500</a:t>
            </a:r>
            <a:r>
              <a:rPr lang="zh-CN" altLang="en-US" sz="1350" dirty="0"/>
              <a:t>强企业前列。</a:t>
            </a:r>
          </a:p>
          <a:p>
            <a:pPr algn="ctr"/>
            <a:r>
              <a:rPr lang="en-US" altLang="zh-CN" sz="1350" dirty="0"/>
              <a:t>5.	</a:t>
            </a:r>
            <a:r>
              <a:rPr lang="zh-CN" altLang="en-US" sz="1350" dirty="0"/>
              <a:t>我公司目前已经获得</a:t>
            </a:r>
            <a:r>
              <a:rPr lang="fr-FR" altLang="zh-CN" sz="1350" dirty="0"/>
              <a:t>ISO90001</a:t>
            </a:r>
            <a:r>
              <a:rPr lang="zh-CN" altLang="en-US" sz="1350" dirty="0"/>
              <a:t>认证。</a:t>
            </a: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AFD30DCF-1E75-3A91-D05E-B674D89A52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1242" y="636392"/>
            <a:ext cx="2936050" cy="2443162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id="{43D8D123-DB1F-5098-58AC-AE4A700B683C}"/>
              </a:ext>
            </a:extLst>
          </p:cNvPr>
          <p:cNvSpPr txBox="1"/>
          <p:nvPr/>
        </p:nvSpPr>
        <p:spPr>
          <a:xfrm>
            <a:off x="3901440" y="914400"/>
            <a:ext cx="203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C55A11"/>
                </a:solidFill>
              </a:rPr>
              <a:t>思政小课堂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0F07ADDB-A663-635D-A293-25F5807EAE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2836" y="1803095"/>
            <a:ext cx="8163367" cy="2992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98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A0692F5-C3A6-A7D3-CE32-F151D09F834C}"/>
              </a:ext>
            </a:extLst>
          </p:cNvPr>
          <p:cNvSpPr txBox="1"/>
          <p:nvPr/>
        </p:nvSpPr>
        <p:spPr>
          <a:xfrm>
            <a:off x="1493520" y="577940"/>
            <a:ext cx="8961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err="1">
                <a:solidFill>
                  <a:schemeClr val="bg1"/>
                </a:solidFill>
              </a:rPr>
              <a:t>Objectifs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17572569-776C-ACCC-501B-FA6966E2FE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2338" y="3360738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1AFC74A7-28CC-DA51-9400-A00004C44A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6702" y="1747520"/>
            <a:ext cx="8444896" cy="4232177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9ACC13C7-134A-090E-9DE5-7FD3B717B15E}"/>
              </a:ext>
            </a:extLst>
          </p:cNvPr>
          <p:cNvSpPr txBox="1"/>
          <p:nvPr/>
        </p:nvSpPr>
        <p:spPr>
          <a:xfrm>
            <a:off x="1049985" y="4493172"/>
            <a:ext cx="9848190" cy="1072055"/>
          </a:xfrm>
          <a:prstGeom prst="rect">
            <a:avLst/>
          </a:prstGeom>
          <a:solidFill>
            <a:srgbClr val="819AC6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grpSp>
        <p:nvGrpSpPr>
          <p:cNvPr id="13" name="组合 20">
            <a:extLst>
              <a:ext uri="{FF2B5EF4-FFF2-40B4-BE49-F238E27FC236}">
                <a16:creationId xmlns:a16="http://schemas.microsoft.com/office/drawing/2014/main" id="{7E8BEF69-B5CB-DB47-1744-FA885B969F53}"/>
              </a:ext>
            </a:extLst>
          </p:cNvPr>
          <p:cNvGrpSpPr/>
          <p:nvPr/>
        </p:nvGrpSpPr>
        <p:grpSpPr>
          <a:xfrm>
            <a:off x="233680" y="388621"/>
            <a:ext cx="579161" cy="5943599"/>
            <a:chOff x="233680" y="388621"/>
            <a:chExt cx="579161" cy="5943599"/>
          </a:xfrm>
        </p:grpSpPr>
        <p:sp>
          <p:nvSpPr>
            <p:cNvPr id="15" name="文本框 2">
              <a:extLst>
                <a:ext uri="{FF2B5EF4-FFF2-40B4-BE49-F238E27FC236}">
                  <a16:creationId xmlns:a16="http://schemas.microsoft.com/office/drawing/2014/main" id="{5B126691-DCDE-9BF3-4541-7E3ED4318AB0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学习目标</a:t>
              </a:r>
            </a:p>
          </p:txBody>
        </p:sp>
        <p:cxnSp>
          <p:nvCxnSpPr>
            <p:cNvPr id="16" name="直接连接符 4">
              <a:extLst>
                <a:ext uri="{FF2B5EF4-FFF2-40B4-BE49-F238E27FC236}">
                  <a16:creationId xmlns:a16="http://schemas.microsoft.com/office/drawing/2014/main" id="{451DF527-F731-AF20-E0BD-AE37CAD9DBBA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7">
              <a:extLst>
                <a:ext uri="{FF2B5EF4-FFF2-40B4-BE49-F238E27FC236}">
                  <a16:creationId xmlns:a16="http://schemas.microsoft.com/office/drawing/2014/main" id="{36CA92AB-ABA9-0DA4-4E63-70AEF402AA93}"/>
                </a:ext>
              </a:extLst>
            </p:cNvPr>
            <p:cNvSpPr txBox="1"/>
            <p:nvPr/>
          </p:nvSpPr>
          <p:spPr>
            <a:xfrm>
              <a:off x="320398" y="1942921"/>
              <a:ext cx="492443" cy="1148080"/>
            </a:xfrm>
            <a:prstGeom prst="rect">
              <a:avLst/>
            </a:prstGeom>
            <a:solidFill>
              <a:srgbClr val="8FAADC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任务准备</a:t>
              </a:r>
            </a:p>
          </p:txBody>
        </p:sp>
        <p:cxnSp>
          <p:nvCxnSpPr>
            <p:cNvPr id="18" name="直接连接符 8">
              <a:extLst>
                <a:ext uri="{FF2B5EF4-FFF2-40B4-BE49-F238E27FC236}">
                  <a16:creationId xmlns:a16="http://schemas.microsoft.com/office/drawing/2014/main" id="{D8781474-3DAC-CC51-F5A6-09C87F283DB2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9">
              <a:extLst>
                <a:ext uri="{FF2B5EF4-FFF2-40B4-BE49-F238E27FC236}">
                  <a16:creationId xmlns:a16="http://schemas.microsoft.com/office/drawing/2014/main" id="{1EB9A369-89B5-5370-4A81-5F7C51EC3437}"/>
                </a:ext>
              </a:extLst>
            </p:cNvPr>
            <p:cNvSpPr txBox="1"/>
            <p:nvPr/>
          </p:nvSpPr>
          <p:spPr>
            <a:xfrm>
              <a:off x="320365" y="355346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20" name="直接连接符 10">
              <a:extLst>
                <a:ext uri="{FF2B5EF4-FFF2-40B4-BE49-F238E27FC236}">
                  <a16:creationId xmlns:a16="http://schemas.microsoft.com/office/drawing/2014/main" id="{3D6512B8-8696-E8F5-6662-99B197D36AA3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文本框 11">
              <a:extLst>
                <a:ext uri="{FF2B5EF4-FFF2-40B4-BE49-F238E27FC236}">
                  <a16:creationId xmlns:a16="http://schemas.microsoft.com/office/drawing/2014/main" id="{F37CE19C-798E-BA9F-9630-E3A873951C0C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23" name="直接连接符 13">
              <a:extLst>
                <a:ext uri="{FF2B5EF4-FFF2-40B4-BE49-F238E27FC236}">
                  <a16:creationId xmlns:a16="http://schemas.microsoft.com/office/drawing/2014/main" id="{98FAA1CC-0991-EAAA-6E0D-72DF7A1ACAD5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976600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A0692F5-C3A6-A7D3-CE32-F151D09F834C}"/>
              </a:ext>
            </a:extLst>
          </p:cNvPr>
          <p:cNvSpPr txBox="1"/>
          <p:nvPr/>
        </p:nvSpPr>
        <p:spPr>
          <a:xfrm>
            <a:off x="1391893" y="1116577"/>
            <a:ext cx="896112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</a:rPr>
              <a:t>还盘 （</a:t>
            </a:r>
            <a:r>
              <a:rPr lang="en-US" altLang="zh-CN" sz="4400" b="1" dirty="0" err="1">
                <a:solidFill>
                  <a:schemeClr val="bg1"/>
                </a:solidFill>
              </a:rPr>
              <a:t>Contre-offre</a:t>
            </a:r>
            <a:r>
              <a:rPr lang="zh-CN" altLang="en-US" sz="4400" b="1" dirty="0">
                <a:solidFill>
                  <a:schemeClr val="bg1"/>
                </a:solidFill>
              </a:rPr>
              <a:t>）：</a:t>
            </a:r>
            <a:endParaRPr lang="en-US" altLang="zh-CN" sz="4400" b="1" dirty="0">
              <a:solidFill>
                <a:schemeClr val="bg1"/>
              </a:solidFill>
            </a:endParaRPr>
          </a:p>
          <a:p>
            <a:r>
              <a:rPr lang="zh-CN" altLang="en-US" sz="4400" b="1" dirty="0">
                <a:solidFill>
                  <a:schemeClr val="bg1"/>
                </a:solidFill>
              </a:rPr>
              <a:t>受盘人对发盘内容不完全同意提出的变更的表示。</a:t>
            </a:r>
            <a:endParaRPr lang="en-US" altLang="zh-CN" sz="4400" b="1" dirty="0">
              <a:solidFill>
                <a:schemeClr val="bg1"/>
              </a:solidFill>
            </a:endParaRPr>
          </a:p>
          <a:p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D53E119-57EA-2905-B2B8-425C01FC575D}"/>
              </a:ext>
            </a:extLst>
          </p:cNvPr>
          <p:cNvSpPr txBox="1"/>
          <p:nvPr/>
        </p:nvSpPr>
        <p:spPr>
          <a:xfrm>
            <a:off x="1508851" y="3777675"/>
            <a:ext cx="8321063" cy="193899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还盘是受盘人对发盘的拒绝，又是新的发盘。</a:t>
            </a:r>
          </a:p>
          <a:p>
            <a:endParaRPr lang="zh-CN" altLang="en-US" sz="40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6" name="组合 20">
            <a:extLst>
              <a:ext uri="{FF2B5EF4-FFF2-40B4-BE49-F238E27FC236}">
                <a16:creationId xmlns:a16="http://schemas.microsoft.com/office/drawing/2014/main" id="{DBD4ACFF-C174-EBC4-5629-0C7117A45C03}"/>
              </a:ext>
            </a:extLst>
          </p:cNvPr>
          <p:cNvGrpSpPr/>
          <p:nvPr/>
        </p:nvGrpSpPr>
        <p:grpSpPr>
          <a:xfrm>
            <a:off x="289633" y="388621"/>
            <a:ext cx="579161" cy="5943599"/>
            <a:chOff x="233680" y="388621"/>
            <a:chExt cx="579161" cy="5943599"/>
          </a:xfrm>
        </p:grpSpPr>
        <p:sp>
          <p:nvSpPr>
            <p:cNvPr id="7" name="文本框 2">
              <a:extLst>
                <a:ext uri="{FF2B5EF4-FFF2-40B4-BE49-F238E27FC236}">
                  <a16:creationId xmlns:a16="http://schemas.microsoft.com/office/drawing/2014/main" id="{E25C6EC5-1DE8-92B0-6E21-DBB1CA52C622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学习目标</a:t>
              </a:r>
            </a:p>
          </p:txBody>
        </p:sp>
        <p:cxnSp>
          <p:nvCxnSpPr>
            <p:cNvPr id="13" name="直接连接符 4">
              <a:extLst>
                <a:ext uri="{FF2B5EF4-FFF2-40B4-BE49-F238E27FC236}">
                  <a16:creationId xmlns:a16="http://schemas.microsoft.com/office/drawing/2014/main" id="{16AFC669-303E-7960-590F-016A7FBE9E75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7">
              <a:extLst>
                <a:ext uri="{FF2B5EF4-FFF2-40B4-BE49-F238E27FC236}">
                  <a16:creationId xmlns:a16="http://schemas.microsoft.com/office/drawing/2014/main" id="{6CF71D6C-40BE-0C92-CA5B-221BE4FC5C2F}"/>
                </a:ext>
              </a:extLst>
            </p:cNvPr>
            <p:cNvSpPr txBox="1"/>
            <p:nvPr/>
          </p:nvSpPr>
          <p:spPr>
            <a:xfrm>
              <a:off x="320398" y="1942921"/>
              <a:ext cx="492443" cy="1148080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任务准备</a:t>
              </a:r>
            </a:p>
          </p:txBody>
        </p:sp>
        <p:cxnSp>
          <p:nvCxnSpPr>
            <p:cNvPr id="16" name="直接连接符 8">
              <a:extLst>
                <a:ext uri="{FF2B5EF4-FFF2-40B4-BE49-F238E27FC236}">
                  <a16:creationId xmlns:a16="http://schemas.microsoft.com/office/drawing/2014/main" id="{6896F450-C92B-28E2-E861-5C9B62EED030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9">
              <a:extLst>
                <a:ext uri="{FF2B5EF4-FFF2-40B4-BE49-F238E27FC236}">
                  <a16:creationId xmlns:a16="http://schemas.microsoft.com/office/drawing/2014/main" id="{4AF78D01-E9D4-7AFA-CC5D-261CEBBBEF28}"/>
                </a:ext>
              </a:extLst>
            </p:cNvPr>
            <p:cNvSpPr txBox="1"/>
            <p:nvPr/>
          </p:nvSpPr>
          <p:spPr>
            <a:xfrm>
              <a:off x="320365" y="355346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18" name="直接连接符 10">
              <a:extLst>
                <a:ext uri="{FF2B5EF4-FFF2-40B4-BE49-F238E27FC236}">
                  <a16:creationId xmlns:a16="http://schemas.microsoft.com/office/drawing/2014/main" id="{58813AB5-DECE-366C-EEAC-EAD77E32AB38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1">
              <a:extLst>
                <a:ext uri="{FF2B5EF4-FFF2-40B4-BE49-F238E27FC236}">
                  <a16:creationId xmlns:a16="http://schemas.microsoft.com/office/drawing/2014/main" id="{F6D30EB1-81D3-5FEF-E346-E2113090D705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20" name="直接连接符 13">
              <a:extLst>
                <a:ext uri="{FF2B5EF4-FFF2-40B4-BE49-F238E27FC236}">
                  <a16:creationId xmlns:a16="http://schemas.microsoft.com/office/drawing/2014/main" id="{D305DC8E-ACD7-DA13-3FEA-9A07FE7A7E4B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68171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3D55BCE4-61D5-0F30-5B05-C881E65217B8}"/>
              </a:ext>
            </a:extLst>
          </p:cNvPr>
          <p:cNvSpPr/>
          <p:nvPr/>
        </p:nvSpPr>
        <p:spPr>
          <a:xfrm>
            <a:off x="1579998" y="651614"/>
            <a:ext cx="9174465" cy="5943597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 w="38100">
            <a:solidFill>
              <a:srgbClr val="C55A1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FA880E4-504B-8AFD-C7BF-235C4A372CFC}"/>
              </a:ext>
            </a:extLst>
          </p:cNvPr>
          <p:cNvSpPr txBox="1"/>
          <p:nvPr/>
        </p:nvSpPr>
        <p:spPr>
          <a:xfrm>
            <a:off x="1600182" y="702547"/>
            <a:ext cx="9174484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</a:rPr>
              <a:t>还盘前准备 </a:t>
            </a:r>
            <a:r>
              <a:rPr lang="fr-FR" altLang="zh-CN" sz="3200" dirty="0">
                <a:solidFill>
                  <a:schemeClr val="bg1"/>
                </a:solidFill>
              </a:rPr>
              <a:t>(Avant de répondre à une contre-offre) faut :</a:t>
            </a:r>
          </a:p>
          <a:p>
            <a:endParaRPr lang="en-US" altLang="zh-CN" sz="3200" dirty="0">
              <a:solidFill>
                <a:schemeClr val="bg1"/>
              </a:solidFill>
            </a:endParaRPr>
          </a:p>
          <a:p>
            <a:endParaRPr lang="fr-FR" altLang="zh-CN" sz="3200" dirty="0"/>
          </a:p>
          <a:p>
            <a:endParaRPr lang="en-US" altLang="zh-CN" sz="3200" dirty="0"/>
          </a:p>
          <a:p>
            <a:endParaRPr lang="en-US" altLang="zh-CN" sz="3200" dirty="0"/>
          </a:p>
          <a:p>
            <a:endParaRPr lang="en-US" altLang="zh-CN" sz="3200" dirty="0"/>
          </a:p>
          <a:p>
            <a:endParaRPr lang="en-US" altLang="zh-CN" sz="3200" dirty="0"/>
          </a:p>
          <a:p>
            <a:endParaRPr lang="en-US" altLang="zh-CN" sz="3200" dirty="0"/>
          </a:p>
          <a:p>
            <a:endParaRPr lang="zh-CN" altLang="en-US" dirty="0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F619BF60-EDC0-01DD-C9D8-AFE04A9B1A07}"/>
              </a:ext>
            </a:extLst>
          </p:cNvPr>
          <p:cNvGrpSpPr/>
          <p:nvPr/>
        </p:nvGrpSpPr>
        <p:grpSpPr>
          <a:xfrm>
            <a:off x="1620387" y="1249547"/>
            <a:ext cx="9174463" cy="5307158"/>
            <a:chOff x="1584139" y="1788480"/>
            <a:chExt cx="9419909" cy="5468914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40B6F166-9EE1-611E-44DF-A0DF36A96927}"/>
                </a:ext>
              </a:extLst>
            </p:cNvPr>
            <p:cNvSpPr txBox="1"/>
            <p:nvPr/>
          </p:nvSpPr>
          <p:spPr>
            <a:xfrm>
              <a:off x="1584139" y="1788480"/>
              <a:ext cx="9419909" cy="5455105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txBody>
            <a:bodyPr wrap="square" rtlCol="0">
              <a:spAutoFit/>
            </a:bodyPr>
            <a:lstStyle/>
            <a:p>
              <a:endParaRPr lang="fr-FR" altLang="zh-CN" dirty="0"/>
            </a:p>
            <a:p>
              <a:pPr marL="457200" indent="-457200">
                <a:buAutoNum type="arabicPeriod"/>
              </a:pPr>
              <a:r>
                <a:rPr lang="zh-CN" altLang="en-US" sz="2400" dirty="0"/>
                <a:t>理解</a:t>
              </a:r>
              <a:r>
                <a:rPr lang="fr-FR" altLang="zh-CN" sz="2400" dirty="0"/>
                <a:t>Comprendre l’offre /la contre-offre </a:t>
              </a:r>
            </a:p>
            <a:p>
              <a:r>
                <a:rPr lang="fr-FR" altLang="zh-CN" sz="2400" dirty="0"/>
                <a:t>       </a:t>
              </a:r>
            </a:p>
            <a:p>
              <a:r>
                <a:rPr lang="fr-FR" altLang="zh-CN" sz="2400" dirty="0"/>
                <a:t>      Clarifier les doutes</a:t>
              </a:r>
            </a:p>
            <a:p>
              <a:endParaRPr lang="fr-FR" altLang="zh-CN" sz="2000" dirty="0"/>
            </a:p>
            <a:p>
              <a:r>
                <a:rPr lang="fr-FR" altLang="zh-CN" sz="2400" dirty="0"/>
                <a:t>2.  </a:t>
              </a:r>
              <a:r>
                <a:rPr lang="zh-CN" altLang="en-US" sz="2400" dirty="0"/>
                <a:t>分析</a:t>
              </a:r>
              <a:r>
                <a:rPr lang="fr-FR" altLang="zh-CN" sz="2400" dirty="0"/>
                <a:t> Analyser l’offre / la contre-offre</a:t>
              </a:r>
            </a:p>
            <a:p>
              <a:pPr marL="457200" indent="-457200">
                <a:buAutoNum type="arabicPeriod"/>
              </a:pPr>
              <a:endParaRPr lang="fr-FR" altLang="zh-CN" sz="2400" dirty="0"/>
            </a:p>
            <a:p>
              <a:r>
                <a:rPr lang="fr-FR" altLang="zh-CN" dirty="0"/>
                <a:t>       </a:t>
              </a:r>
              <a:r>
                <a:rPr lang="fr-FR" altLang="zh-CN" sz="2400" dirty="0"/>
                <a:t>Comparer avec le budget / l’offre initiale </a:t>
              </a:r>
            </a:p>
            <a:p>
              <a:r>
                <a:rPr lang="fr-FR" altLang="zh-CN" sz="2400" dirty="0"/>
                <a:t>     Evaluer les avantages et les inconvénients </a:t>
              </a:r>
            </a:p>
            <a:p>
              <a:endParaRPr lang="fr-FR" altLang="zh-CN" dirty="0"/>
            </a:p>
            <a:p>
              <a:r>
                <a:rPr lang="fr-FR" altLang="zh-CN" sz="2400" dirty="0"/>
                <a:t>3. </a:t>
              </a:r>
              <a:r>
                <a:rPr lang="zh-CN" altLang="en-US" sz="2400" dirty="0"/>
                <a:t>咨询</a:t>
              </a:r>
              <a:r>
                <a:rPr lang="fr-FR" altLang="zh-CN" sz="2400" dirty="0"/>
                <a:t>Consulter l’équipe</a:t>
              </a:r>
            </a:p>
            <a:p>
              <a:endParaRPr lang="fr-FR" altLang="zh-CN" dirty="0"/>
            </a:p>
            <a:p>
              <a:r>
                <a:rPr lang="fr-FR" altLang="zh-CN" sz="2400" dirty="0"/>
                <a:t>4. </a:t>
              </a:r>
              <a:r>
                <a:rPr lang="zh-CN" altLang="en-US" sz="2400" dirty="0"/>
                <a:t>选择</a:t>
              </a:r>
              <a:r>
                <a:rPr lang="fr-FR" altLang="zh-CN" sz="2400" dirty="0"/>
                <a:t>Faire une option</a:t>
              </a:r>
            </a:p>
            <a:p>
              <a:r>
                <a:rPr lang="fr-FR" altLang="zh-CN" dirty="0"/>
                <a:t>      </a:t>
              </a:r>
              <a:r>
                <a:rPr lang="fr-FR" altLang="zh-CN" sz="2400" dirty="0"/>
                <a:t>Accepter /  Refuser</a:t>
              </a:r>
            </a:p>
            <a:p>
              <a:r>
                <a:rPr lang="fr-FR" altLang="zh-CN" sz="2400" dirty="0"/>
                <a:t>5.</a:t>
              </a:r>
              <a:r>
                <a:rPr lang="zh-CN" altLang="en-US" sz="2400" dirty="0"/>
                <a:t>撰写</a:t>
              </a:r>
              <a:r>
                <a:rPr lang="fr-FR" altLang="zh-CN" sz="2400" dirty="0"/>
                <a:t>Rédiger la réponse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1A2B0984-21CE-C141-6BFE-1A28C0FA11FC}"/>
                </a:ext>
              </a:extLst>
            </p:cNvPr>
            <p:cNvSpPr txBox="1"/>
            <p:nvPr/>
          </p:nvSpPr>
          <p:spPr>
            <a:xfrm>
              <a:off x="1706842" y="2077540"/>
              <a:ext cx="5670502" cy="508000"/>
            </a:xfrm>
            <a:prstGeom prst="rect">
              <a:avLst/>
            </a:prstGeom>
            <a:solidFill>
              <a:schemeClr val="accent2">
                <a:lumMod val="20000"/>
                <a:lumOff val="80000"/>
                <a:alpha val="41000"/>
              </a:schemeClr>
            </a:solidFill>
          </p:spPr>
          <p:txBody>
            <a:bodyPr wrap="square" rtlCol="0">
              <a:spAutoFit/>
            </a:bodyPr>
            <a:lstStyle/>
            <a:p>
              <a:endParaRPr lang="zh-CN" altLang="en-US" dirty="0"/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EB2B032E-416F-3C75-C833-AD1CF5DD5D42}"/>
                </a:ext>
              </a:extLst>
            </p:cNvPr>
            <p:cNvSpPr txBox="1"/>
            <p:nvPr/>
          </p:nvSpPr>
          <p:spPr>
            <a:xfrm>
              <a:off x="1706821" y="3511342"/>
              <a:ext cx="5670528" cy="508000"/>
            </a:xfrm>
            <a:prstGeom prst="rect">
              <a:avLst/>
            </a:prstGeom>
            <a:solidFill>
              <a:schemeClr val="accent2">
                <a:lumMod val="20000"/>
                <a:lumOff val="80000"/>
                <a:alpha val="41000"/>
              </a:schemeClr>
            </a:solidFill>
          </p:spPr>
          <p:txBody>
            <a:bodyPr wrap="square" rtlCol="0">
              <a:spAutoFit/>
            </a:bodyPr>
            <a:lstStyle/>
            <a:p>
              <a:endParaRPr lang="zh-CN" altLang="en-US" dirty="0"/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8FD44DF7-8FAF-7E3B-E1FE-D88F5D0729D2}"/>
                </a:ext>
              </a:extLst>
            </p:cNvPr>
            <p:cNvSpPr txBox="1"/>
            <p:nvPr/>
          </p:nvSpPr>
          <p:spPr>
            <a:xfrm>
              <a:off x="1706820" y="5252719"/>
              <a:ext cx="5670527" cy="508000"/>
            </a:xfrm>
            <a:prstGeom prst="rect">
              <a:avLst/>
            </a:prstGeom>
            <a:solidFill>
              <a:schemeClr val="accent2">
                <a:lumMod val="20000"/>
                <a:lumOff val="80000"/>
                <a:alpha val="41000"/>
              </a:schemeClr>
            </a:solidFill>
          </p:spPr>
          <p:txBody>
            <a:bodyPr wrap="square" rtlCol="0">
              <a:spAutoFit/>
            </a:bodyPr>
            <a:lstStyle/>
            <a:p>
              <a:endParaRPr lang="zh-CN" altLang="en-US" dirty="0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BBFE912B-BB7E-7E73-08D1-110335C03393}"/>
                </a:ext>
              </a:extLst>
            </p:cNvPr>
            <p:cNvSpPr txBox="1"/>
            <p:nvPr/>
          </p:nvSpPr>
          <p:spPr>
            <a:xfrm>
              <a:off x="1706819" y="5841641"/>
              <a:ext cx="5670527" cy="508000"/>
            </a:xfrm>
            <a:prstGeom prst="rect">
              <a:avLst/>
            </a:prstGeom>
            <a:solidFill>
              <a:schemeClr val="accent2">
                <a:lumMod val="20000"/>
                <a:lumOff val="80000"/>
                <a:alpha val="41000"/>
              </a:schemeClr>
            </a:solidFill>
          </p:spPr>
          <p:txBody>
            <a:bodyPr wrap="square" rtlCol="0">
              <a:spAutoFit/>
            </a:bodyPr>
            <a:lstStyle/>
            <a:p>
              <a:endParaRPr lang="zh-CN" altLang="en-US" dirty="0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46F66BE8-3A01-0DCE-2B4D-D38A03B4AB28}"/>
                </a:ext>
              </a:extLst>
            </p:cNvPr>
            <p:cNvSpPr txBox="1"/>
            <p:nvPr/>
          </p:nvSpPr>
          <p:spPr>
            <a:xfrm>
              <a:off x="1813499" y="6749394"/>
              <a:ext cx="5563845" cy="508000"/>
            </a:xfrm>
            <a:prstGeom prst="rect">
              <a:avLst/>
            </a:prstGeom>
            <a:solidFill>
              <a:schemeClr val="accent2">
                <a:lumMod val="20000"/>
                <a:lumOff val="80000"/>
                <a:alpha val="41000"/>
              </a:schemeClr>
            </a:solidFill>
          </p:spPr>
          <p:txBody>
            <a:bodyPr wrap="square" rtlCol="0">
              <a:spAutoFit/>
            </a:bodyPr>
            <a:lstStyle/>
            <a:p>
              <a:endParaRPr lang="zh-CN" altLang="en-US" dirty="0"/>
            </a:p>
          </p:txBody>
        </p:sp>
      </p:grpSp>
      <p:grpSp>
        <p:nvGrpSpPr>
          <p:cNvPr id="2" name="组合 20">
            <a:extLst>
              <a:ext uri="{FF2B5EF4-FFF2-40B4-BE49-F238E27FC236}">
                <a16:creationId xmlns:a16="http://schemas.microsoft.com/office/drawing/2014/main" id="{695D078F-4B22-FD2C-9716-A468999C270D}"/>
              </a:ext>
            </a:extLst>
          </p:cNvPr>
          <p:cNvGrpSpPr/>
          <p:nvPr/>
        </p:nvGrpSpPr>
        <p:grpSpPr>
          <a:xfrm>
            <a:off x="233680" y="388621"/>
            <a:ext cx="579161" cy="5943599"/>
            <a:chOff x="233680" y="388621"/>
            <a:chExt cx="579161" cy="5943599"/>
          </a:xfrm>
        </p:grpSpPr>
        <p:sp>
          <p:nvSpPr>
            <p:cNvPr id="10" name="文本框 2">
              <a:extLst>
                <a:ext uri="{FF2B5EF4-FFF2-40B4-BE49-F238E27FC236}">
                  <a16:creationId xmlns:a16="http://schemas.microsoft.com/office/drawing/2014/main" id="{D17F43FA-D955-0132-DDF5-66013D766BD4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学习目标</a:t>
              </a:r>
            </a:p>
          </p:txBody>
        </p:sp>
        <p:cxnSp>
          <p:nvCxnSpPr>
            <p:cNvPr id="14" name="直接连接符 4">
              <a:extLst>
                <a:ext uri="{FF2B5EF4-FFF2-40B4-BE49-F238E27FC236}">
                  <a16:creationId xmlns:a16="http://schemas.microsoft.com/office/drawing/2014/main" id="{63701641-2539-0B73-2599-3460992839FF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7">
              <a:extLst>
                <a:ext uri="{FF2B5EF4-FFF2-40B4-BE49-F238E27FC236}">
                  <a16:creationId xmlns:a16="http://schemas.microsoft.com/office/drawing/2014/main" id="{81BCEDBC-A945-8028-0ACD-9B099197E365}"/>
                </a:ext>
              </a:extLst>
            </p:cNvPr>
            <p:cNvSpPr txBox="1"/>
            <p:nvPr/>
          </p:nvSpPr>
          <p:spPr>
            <a:xfrm>
              <a:off x="320398" y="1942921"/>
              <a:ext cx="492443" cy="1148080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任务准备</a:t>
              </a:r>
            </a:p>
          </p:txBody>
        </p:sp>
        <p:cxnSp>
          <p:nvCxnSpPr>
            <p:cNvPr id="16" name="直接连接符 8">
              <a:extLst>
                <a:ext uri="{FF2B5EF4-FFF2-40B4-BE49-F238E27FC236}">
                  <a16:creationId xmlns:a16="http://schemas.microsoft.com/office/drawing/2014/main" id="{88E3D0B4-D0CA-E9F0-1CE2-E1F3ACBD6DE7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9">
              <a:extLst>
                <a:ext uri="{FF2B5EF4-FFF2-40B4-BE49-F238E27FC236}">
                  <a16:creationId xmlns:a16="http://schemas.microsoft.com/office/drawing/2014/main" id="{B36C4CE3-185A-9405-F6F1-1CCCD4B61085}"/>
                </a:ext>
              </a:extLst>
            </p:cNvPr>
            <p:cNvSpPr txBox="1"/>
            <p:nvPr/>
          </p:nvSpPr>
          <p:spPr>
            <a:xfrm>
              <a:off x="320365" y="355346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18" name="直接连接符 10">
              <a:extLst>
                <a:ext uri="{FF2B5EF4-FFF2-40B4-BE49-F238E27FC236}">
                  <a16:creationId xmlns:a16="http://schemas.microsoft.com/office/drawing/2014/main" id="{9072CA3A-EF21-B729-DD77-C9DA8720CA3B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1">
              <a:extLst>
                <a:ext uri="{FF2B5EF4-FFF2-40B4-BE49-F238E27FC236}">
                  <a16:creationId xmlns:a16="http://schemas.microsoft.com/office/drawing/2014/main" id="{6CA05CFE-3B5C-CA31-160D-81DD378D7D56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20" name="直接连接符 13">
              <a:extLst>
                <a:ext uri="{FF2B5EF4-FFF2-40B4-BE49-F238E27FC236}">
                  <a16:creationId xmlns:a16="http://schemas.microsoft.com/office/drawing/2014/main" id="{68ED1AE6-C8B2-86A5-12E6-3F50FF6B4A8F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230209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E8435F-326B-2263-0D32-F2C9AB28AF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4648E5F0-B771-C61F-BECA-5F074BF9470B}"/>
              </a:ext>
            </a:extLst>
          </p:cNvPr>
          <p:cNvSpPr/>
          <p:nvPr/>
        </p:nvSpPr>
        <p:spPr>
          <a:xfrm>
            <a:off x="1706880" y="1144272"/>
            <a:ext cx="9174465" cy="4818377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 w="38100">
            <a:solidFill>
              <a:srgbClr val="C55A1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D7CCCF4E-B219-B58B-BF26-EF1C2FDFEA1D}"/>
              </a:ext>
            </a:extLst>
          </p:cNvPr>
          <p:cNvSpPr txBox="1"/>
          <p:nvPr/>
        </p:nvSpPr>
        <p:spPr>
          <a:xfrm>
            <a:off x="1706880" y="1296672"/>
            <a:ext cx="9174484" cy="6278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/>
              <a:t>案例</a:t>
            </a:r>
            <a:r>
              <a:rPr lang="en-US" altLang="zh-CN" sz="3200" dirty="0"/>
              <a:t>1</a:t>
            </a:r>
            <a:r>
              <a:rPr lang="zh-CN" altLang="en-US" sz="3200" dirty="0"/>
              <a:t>：</a:t>
            </a:r>
            <a:endParaRPr lang="en-US" altLang="zh-CN" sz="3200" dirty="0"/>
          </a:p>
          <a:p>
            <a:pPr marL="514350" indent="-514350">
              <a:buAutoNum type="arabicPeriod"/>
            </a:pPr>
            <a:r>
              <a:rPr lang="en-US" altLang="zh-CN" sz="3200" dirty="0"/>
              <a:t>P</a:t>
            </a:r>
            <a:r>
              <a:rPr lang="fr-FR" altLang="zh-CN" sz="3200" dirty="0" err="1"/>
              <a:t>ourquoi</a:t>
            </a:r>
            <a:r>
              <a:rPr lang="fr-FR" altLang="zh-CN" sz="3200" dirty="0"/>
              <a:t> l’acheteur veut remercier Monsieur Franc? </a:t>
            </a:r>
          </a:p>
          <a:p>
            <a:pPr marL="514350" indent="-514350">
              <a:buAutoNum type="arabicPeriod"/>
            </a:pPr>
            <a:r>
              <a:rPr lang="fr-FR" altLang="zh-CN" sz="3200" dirty="0"/>
              <a:t>Comment est-ce que l’acheteur trouve le devis de monsieur Franc? </a:t>
            </a:r>
          </a:p>
          <a:p>
            <a:pPr marL="514350" indent="-514350">
              <a:buAutoNum type="arabicPeriod"/>
            </a:pPr>
            <a:r>
              <a:rPr lang="fr-FR" altLang="zh-CN" sz="3200" dirty="0"/>
              <a:t>Pourquoi l’acheteur refuse l’offre? </a:t>
            </a:r>
          </a:p>
          <a:p>
            <a:pPr marL="514350" indent="-514350">
              <a:buAutoNum type="arabicPeriod"/>
            </a:pPr>
            <a:r>
              <a:rPr lang="fr-FR" altLang="zh-CN" sz="3200" dirty="0"/>
              <a:t>Qu’est-ce que l’acheteur demande? </a:t>
            </a:r>
          </a:p>
          <a:p>
            <a:pPr marL="514350" indent="-514350">
              <a:buAutoNum type="arabicPeriod"/>
            </a:pPr>
            <a:endParaRPr lang="fr-FR" altLang="zh-CN" sz="3200" dirty="0"/>
          </a:p>
          <a:p>
            <a:endParaRPr lang="en-US" altLang="zh-CN" sz="3200" dirty="0"/>
          </a:p>
          <a:p>
            <a:endParaRPr lang="en-US" altLang="zh-CN" sz="3200" dirty="0"/>
          </a:p>
          <a:p>
            <a:endParaRPr lang="en-US" altLang="zh-CN" sz="3200" dirty="0"/>
          </a:p>
          <a:p>
            <a:endParaRPr lang="en-US" altLang="zh-CN" sz="3200" dirty="0"/>
          </a:p>
          <a:p>
            <a:endParaRPr lang="en-US" altLang="zh-CN" sz="3200" dirty="0"/>
          </a:p>
          <a:p>
            <a:endParaRPr lang="zh-CN" altLang="en-US" dirty="0"/>
          </a:p>
        </p:txBody>
      </p:sp>
      <p:grpSp>
        <p:nvGrpSpPr>
          <p:cNvPr id="2" name="组合 20">
            <a:extLst>
              <a:ext uri="{FF2B5EF4-FFF2-40B4-BE49-F238E27FC236}">
                <a16:creationId xmlns:a16="http://schemas.microsoft.com/office/drawing/2014/main" id="{31F615E7-0EDA-6568-F826-8FDBB1793A6A}"/>
              </a:ext>
            </a:extLst>
          </p:cNvPr>
          <p:cNvGrpSpPr/>
          <p:nvPr/>
        </p:nvGrpSpPr>
        <p:grpSpPr>
          <a:xfrm>
            <a:off x="233680" y="388621"/>
            <a:ext cx="579161" cy="5943599"/>
            <a:chOff x="233680" y="388621"/>
            <a:chExt cx="579161" cy="5943599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8B5E9C42-D720-9BF4-98E8-67E3AA83BD31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学习目标</a:t>
              </a:r>
            </a:p>
          </p:txBody>
        </p:sp>
        <p:cxnSp>
          <p:nvCxnSpPr>
            <p:cNvPr id="4" name="直接连接符 4">
              <a:extLst>
                <a:ext uri="{FF2B5EF4-FFF2-40B4-BE49-F238E27FC236}">
                  <a16:creationId xmlns:a16="http://schemas.microsoft.com/office/drawing/2014/main" id="{1DB9546D-51FB-73DA-3E69-7F74288C5003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文本框 7">
              <a:extLst>
                <a:ext uri="{FF2B5EF4-FFF2-40B4-BE49-F238E27FC236}">
                  <a16:creationId xmlns:a16="http://schemas.microsoft.com/office/drawing/2014/main" id="{4D18D3D5-4BF7-274C-1A96-2EE7E6B91683}"/>
                </a:ext>
              </a:extLst>
            </p:cNvPr>
            <p:cNvSpPr txBox="1"/>
            <p:nvPr/>
          </p:nvSpPr>
          <p:spPr>
            <a:xfrm>
              <a:off x="320398" y="1942921"/>
              <a:ext cx="492443" cy="1148080"/>
            </a:xfrm>
            <a:prstGeom prst="rect">
              <a:avLst/>
            </a:prstGeom>
            <a:solidFill>
              <a:srgbClr val="8FAADC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任务准备</a:t>
              </a:r>
            </a:p>
          </p:txBody>
        </p:sp>
        <p:cxnSp>
          <p:nvCxnSpPr>
            <p:cNvPr id="6" name="直接连接符 8">
              <a:extLst>
                <a:ext uri="{FF2B5EF4-FFF2-40B4-BE49-F238E27FC236}">
                  <a16:creationId xmlns:a16="http://schemas.microsoft.com/office/drawing/2014/main" id="{7011EE03-D7B4-576F-21FB-050A88A51934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文本框 9">
              <a:extLst>
                <a:ext uri="{FF2B5EF4-FFF2-40B4-BE49-F238E27FC236}">
                  <a16:creationId xmlns:a16="http://schemas.microsoft.com/office/drawing/2014/main" id="{06861579-FC57-E84B-16A9-0B14B5D7E01A}"/>
                </a:ext>
              </a:extLst>
            </p:cNvPr>
            <p:cNvSpPr txBox="1"/>
            <p:nvPr/>
          </p:nvSpPr>
          <p:spPr>
            <a:xfrm>
              <a:off x="320365" y="3553461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8" name="直接连接符 10">
              <a:extLst>
                <a:ext uri="{FF2B5EF4-FFF2-40B4-BE49-F238E27FC236}">
                  <a16:creationId xmlns:a16="http://schemas.microsoft.com/office/drawing/2014/main" id="{BAF7C0A6-22DE-E932-EA54-4F32C1C96050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本框 11">
              <a:extLst>
                <a:ext uri="{FF2B5EF4-FFF2-40B4-BE49-F238E27FC236}">
                  <a16:creationId xmlns:a16="http://schemas.microsoft.com/office/drawing/2014/main" id="{A8226E59-7353-8DA0-DB98-C01486B66FA9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10" name="直接连接符 13">
              <a:extLst>
                <a:ext uri="{FF2B5EF4-FFF2-40B4-BE49-F238E27FC236}">
                  <a16:creationId xmlns:a16="http://schemas.microsoft.com/office/drawing/2014/main" id="{BF015711-857F-F744-27A5-1D989318E4D0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21867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3D55BCE4-61D5-0F30-5B05-C881E65217B8}"/>
              </a:ext>
            </a:extLst>
          </p:cNvPr>
          <p:cNvSpPr/>
          <p:nvPr/>
        </p:nvSpPr>
        <p:spPr>
          <a:xfrm>
            <a:off x="1706880" y="1144272"/>
            <a:ext cx="9174465" cy="4818377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 w="38100">
            <a:solidFill>
              <a:srgbClr val="C55A1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FA880E4-504B-8AFD-C7BF-235C4A372CFC}"/>
              </a:ext>
            </a:extLst>
          </p:cNvPr>
          <p:cNvSpPr txBox="1"/>
          <p:nvPr/>
        </p:nvSpPr>
        <p:spPr>
          <a:xfrm>
            <a:off x="1706862" y="1144272"/>
            <a:ext cx="9174484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/>
              <a:t>案例</a:t>
            </a:r>
            <a:r>
              <a:rPr lang="en-US" altLang="zh-CN" sz="3200" dirty="0"/>
              <a:t>1</a:t>
            </a:r>
            <a:r>
              <a:rPr lang="zh-CN" altLang="en-US" sz="3200" dirty="0"/>
              <a:t>：</a:t>
            </a:r>
            <a:endParaRPr lang="en-US" altLang="zh-CN" sz="3200" dirty="0"/>
          </a:p>
          <a:p>
            <a:r>
              <a:rPr lang="en-US" altLang="zh-CN" sz="3200" dirty="0"/>
              <a:t>Avant </a:t>
            </a:r>
            <a:r>
              <a:rPr lang="en-US" altLang="zh-CN" sz="3200" dirty="0" err="1"/>
              <a:t>d’exprimer</a:t>
            </a:r>
            <a:r>
              <a:rPr lang="en-US" altLang="zh-CN" sz="3200" dirty="0"/>
              <a:t> </a:t>
            </a:r>
            <a:r>
              <a:rPr lang="en-US" altLang="zh-CN" sz="3200" dirty="0" err="1"/>
              <a:t>sa</a:t>
            </a:r>
            <a:r>
              <a:rPr lang="en-US" altLang="zh-CN" sz="3200" dirty="0"/>
              <a:t> raison de refuse, </a:t>
            </a:r>
            <a:r>
              <a:rPr lang="en-US" altLang="zh-CN" sz="3200" dirty="0" err="1"/>
              <a:t>qu’est-ce</a:t>
            </a:r>
            <a:r>
              <a:rPr lang="en-US" altLang="zh-CN" sz="3200" dirty="0"/>
              <a:t> </a:t>
            </a:r>
            <a:r>
              <a:rPr lang="en-US" altLang="zh-CN" sz="3200" dirty="0" err="1"/>
              <a:t>qu’il</a:t>
            </a:r>
            <a:r>
              <a:rPr lang="en-US" altLang="zh-CN" sz="3200" dirty="0"/>
              <a:t> a </a:t>
            </a:r>
            <a:r>
              <a:rPr lang="en-US" altLang="zh-CN" sz="3200" dirty="0" err="1"/>
              <a:t>écrit</a:t>
            </a:r>
            <a:r>
              <a:rPr lang="en-US" altLang="zh-CN" sz="3200" dirty="0"/>
              <a:t>?</a:t>
            </a:r>
          </a:p>
          <a:p>
            <a:endParaRPr lang="zh-CN" altLang="en-US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2CC0EEF-F1AC-A5FD-BC06-E402BBC49CB5}"/>
              </a:ext>
            </a:extLst>
          </p:cNvPr>
          <p:cNvSpPr txBox="1"/>
          <p:nvPr/>
        </p:nvSpPr>
        <p:spPr>
          <a:xfrm>
            <a:off x="1808480" y="2990931"/>
            <a:ext cx="9072865" cy="15696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altLang="zh-CN" sz="3200" dirty="0"/>
              <a:t>Nous connaissons la qualité de votre savoir-faire et votre proposition nous </a:t>
            </a:r>
            <a:r>
              <a:rPr lang="fr-FR" altLang="zh-CN" sz="3200" u="sng" dirty="0"/>
              <a:t>              </a:t>
            </a:r>
            <a:r>
              <a:rPr lang="fr-FR" altLang="zh-CN" sz="3200" dirty="0"/>
              <a:t> beaucoup.</a:t>
            </a:r>
          </a:p>
          <a:p>
            <a:r>
              <a:rPr lang="fr-FR" altLang="zh-CN" sz="3200" u="sng" dirty="0"/>
              <a:t>              </a:t>
            </a:r>
            <a:r>
              <a:rPr lang="fr-FR" altLang="zh-CN" sz="3200" dirty="0"/>
              <a:t> ,…. …..</a:t>
            </a:r>
            <a:endParaRPr lang="zh-CN" altLang="en-US" sz="3200" dirty="0"/>
          </a:p>
        </p:txBody>
      </p:sp>
      <p:grpSp>
        <p:nvGrpSpPr>
          <p:cNvPr id="3" name="组合 20">
            <a:extLst>
              <a:ext uri="{FF2B5EF4-FFF2-40B4-BE49-F238E27FC236}">
                <a16:creationId xmlns:a16="http://schemas.microsoft.com/office/drawing/2014/main" id="{A170D227-1C04-FF9A-4EE5-6C95AFB42299}"/>
              </a:ext>
            </a:extLst>
          </p:cNvPr>
          <p:cNvGrpSpPr/>
          <p:nvPr/>
        </p:nvGrpSpPr>
        <p:grpSpPr>
          <a:xfrm>
            <a:off x="233680" y="388621"/>
            <a:ext cx="579161" cy="5943599"/>
            <a:chOff x="233680" y="388621"/>
            <a:chExt cx="579161" cy="5943599"/>
          </a:xfrm>
        </p:grpSpPr>
        <p:sp>
          <p:nvSpPr>
            <p:cNvPr id="4" name="文本框 2">
              <a:extLst>
                <a:ext uri="{FF2B5EF4-FFF2-40B4-BE49-F238E27FC236}">
                  <a16:creationId xmlns:a16="http://schemas.microsoft.com/office/drawing/2014/main" id="{8BB9C3CB-00BE-5E54-C1C5-BDD661ED52E5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学习目标</a:t>
              </a:r>
            </a:p>
          </p:txBody>
        </p: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F342C8FB-36F6-6A68-184D-ED0E21917B35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文本框 7">
              <a:extLst>
                <a:ext uri="{FF2B5EF4-FFF2-40B4-BE49-F238E27FC236}">
                  <a16:creationId xmlns:a16="http://schemas.microsoft.com/office/drawing/2014/main" id="{9AE8ADEE-7E1C-1F33-6FFD-167C4A5F452A}"/>
                </a:ext>
              </a:extLst>
            </p:cNvPr>
            <p:cNvSpPr txBox="1"/>
            <p:nvPr/>
          </p:nvSpPr>
          <p:spPr>
            <a:xfrm>
              <a:off x="320398" y="1942921"/>
              <a:ext cx="492443" cy="1148080"/>
            </a:xfrm>
            <a:prstGeom prst="rect">
              <a:avLst/>
            </a:prstGeom>
            <a:solidFill>
              <a:srgbClr val="8FAADC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任务准备</a:t>
              </a:r>
            </a:p>
          </p:txBody>
        </p:sp>
        <p:cxnSp>
          <p:nvCxnSpPr>
            <p:cNvPr id="7" name="直接连接符 8">
              <a:extLst>
                <a:ext uri="{FF2B5EF4-FFF2-40B4-BE49-F238E27FC236}">
                  <a16:creationId xmlns:a16="http://schemas.microsoft.com/office/drawing/2014/main" id="{4EF6CEDE-3E13-9464-8053-FE91DFA8FD58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9">
              <a:extLst>
                <a:ext uri="{FF2B5EF4-FFF2-40B4-BE49-F238E27FC236}">
                  <a16:creationId xmlns:a16="http://schemas.microsoft.com/office/drawing/2014/main" id="{0C1B7642-18B1-76E6-1A26-B01BFE8DEA74}"/>
                </a:ext>
              </a:extLst>
            </p:cNvPr>
            <p:cNvSpPr txBox="1"/>
            <p:nvPr/>
          </p:nvSpPr>
          <p:spPr>
            <a:xfrm>
              <a:off x="320365" y="3553461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9" name="直接连接符 10">
              <a:extLst>
                <a:ext uri="{FF2B5EF4-FFF2-40B4-BE49-F238E27FC236}">
                  <a16:creationId xmlns:a16="http://schemas.microsoft.com/office/drawing/2014/main" id="{C929BA1D-5B92-7D16-3FA6-A151FBCA7C43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11">
              <a:extLst>
                <a:ext uri="{FF2B5EF4-FFF2-40B4-BE49-F238E27FC236}">
                  <a16:creationId xmlns:a16="http://schemas.microsoft.com/office/drawing/2014/main" id="{173CEB43-02CD-F724-9620-511909BA752C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3F3B74EC-9528-723A-A22C-18E4455A35E4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61871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3D55BCE4-61D5-0F30-5B05-C881E65217B8}"/>
              </a:ext>
            </a:extLst>
          </p:cNvPr>
          <p:cNvSpPr/>
          <p:nvPr/>
        </p:nvSpPr>
        <p:spPr>
          <a:xfrm>
            <a:off x="1706880" y="1144272"/>
            <a:ext cx="9174465" cy="4818377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 w="38100">
            <a:solidFill>
              <a:srgbClr val="C55A1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FA880E4-504B-8AFD-C7BF-235C4A372CFC}"/>
              </a:ext>
            </a:extLst>
          </p:cNvPr>
          <p:cNvSpPr txBox="1"/>
          <p:nvPr/>
        </p:nvSpPr>
        <p:spPr>
          <a:xfrm>
            <a:off x="1706862" y="1144272"/>
            <a:ext cx="917448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/>
              <a:t>案例</a:t>
            </a:r>
            <a:r>
              <a:rPr lang="en-US" altLang="zh-CN" sz="3200" dirty="0"/>
              <a:t>1</a:t>
            </a:r>
            <a:r>
              <a:rPr lang="zh-CN" altLang="en-US" sz="3200" dirty="0"/>
              <a:t>：课堂练习</a:t>
            </a:r>
            <a:endParaRPr lang="en-US" altLang="zh-CN" sz="3200" dirty="0"/>
          </a:p>
          <a:p>
            <a:endParaRPr lang="zh-CN" altLang="en-US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CC50CD7-747B-5529-5776-B3F077BE057F}"/>
              </a:ext>
            </a:extLst>
          </p:cNvPr>
          <p:cNvSpPr txBox="1"/>
          <p:nvPr/>
        </p:nvSpPr>
        <p:spPr>
          <a:xfrm>
            <a:off x="1706861" y="2286376"/>
            <a:ext cx="9174484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zh-CN" sz="3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Rédigez une contre-offre à la place de Monsieur Franc, essayant de persuader l’acheteur à accepter le devis. 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2" name="组合 20">
            <a:extLst>
              <a:ext uri="{FF2B5EF4-FFF2-40B4-BE49-F238E27FC236}">
                <a16:creationId xmlns:a16="http://schemas.microsoft.com/office/drawing/2014/main" id="{1CE16178-CC4C-5D05-4371-79CC0B3BBDE8}"/>
              </a:ext>
            </a:extLst>
          </p:cNvPr>
          <p:cNvGrpSpPr/>
          <p:nvPr/>
        </p:nvGrpSpPr>
        <p:grpSpPr>
          <a:xfrm>
            <a:off x="233680" y="388621"/>
            <a:ext cx="579161" cy="5943599"/>
            <a:chOff x="233680" y="388621"/>
            <a:chExt cx="579161" cy="5943599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01DE0722-7880-0F2B-390E-B0E32EBD810B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学习目标</a:t>
              </a:r>
            </a:p>
          </p:txBody>
        </p:sp>
        <p:cxnSp>
          <p:nvCxnSpPr>
            <p:cNvPr id="4" name="直接连接符 4">
              <a:extLst>
                <a:ext uri="{FF2B5EF4-FFF2-40B4-BE49-F238E27FC236}">
                  <a16:creationId xmlns:a16="http://schemas.microsoft.com/office/drawing/2014/main" id="{436670D3-B40B-F350-DCEA-0253E3725D6E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文本框 7">
              <a:extLst>
                <a:ext uri="{FF2B5EF4-FFF2-40B4-BE49-F238E27FC236}">
                  <a16:creationId xmlns:a16="http://schemas.microsoft.com/office/drawing/2014/main" id="{503628F8-9FDC-6A06-89DA-268CDFE85F69}"/>
                </a:ext>
              </a:extLst>
            </p:cNvPr>
            <p:cNvSpPr txBox="1"/>
            <p:nvPr/>
          </p:nvSpPr>
          <p:spPr>
            <a:xfrm>
              <a:off x="320398" y="1942921"/>
              <a:ext cx="492443" cy="1148080"/>
            </a:xfrm>
            <a:prstGeom prst="rect">
              <a:avLst/>
            </a:prstGeom>
            <a:solidFill>
              <a:srgbClr val="8FAADC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任务准备</a:t>
              </a:r>
            </a:p>
          </p:txBody>
        </p:sp>
        <p:cxnSp>
          <p:nvCxnSpPr>
            <p:cNvPr id="7" name="直接连接符 8">
              <a:extLst>
                <a:ext uri="{FF2B5EF4-FFF2-40B4-BE49-F238E27FC236}">
                  <a16:creationId xmlns:a16="http://schemas.microsoft.com/office/drawing/2014/main" id="{B7B2CF35-6A7D-FAA0-B51A-0A4F6CD1BBD5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9">
              <a:extLst>
                <a:ext uri="{FF2B5EF4-FFF2-40B4-BE49-F238E27FC236}">
                  <a16:creationId xmlns:a16="http://schemas.microsoft.com/office/drawing/2014/main" id="{6ADDDD23-94E0-7CB5-F165-D830873F40F4}"/>
                </a:ext>
              </a:extLst>
            </p:cNvPr>
            <p:cNvSpPr txBox="1"/>
            <p:nvPr/>
          </p:nvSpPr>
          <p:spPr>
            <a:xfrm>
              <a:off x="320365" y="3553461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9" name="直接连接符 10">
              <a:extLst>
                <a:ext uri="{FF2B5EF4-FFF2-40B4-BE49-F238E27FC236}">
                  <a16:creationId xmlns:a16="http://schemas.microsoft.com/office/drawing/2014/main" id="{1C353E66-35BE-98F2-C2B1-6210ED3568D7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11">
              <a:extLst>
                <a:ext uri="{FF2B5EF4-FFF2-40B4-BE49-F238E27FC236}">
                  <a16:creationId xmlns:a16="http://schemas.microsoft.com/office/drawing/2014/main" id="{CA6CF7B6-18B4-9E06-34D1-576FE7C77B2A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E2B84516-1F1B-10E0-38AE-B032AFEA5004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440286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639DE5-A630-5980-378A-8041122FB3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68736EE7-9722-0015-3476-885F49F26ACE}"/>
              </a:ext>
            </a:extLst>
          </p:cNvPr>
          <p:cNvSpPr/>
          <p:nvPr/>
        </p:nvSpPr>
        <p:spPr>
          <a:xfrm>
            <a:off x="1706880" y="1144272"/>
            <a:ext cx="9174465" cy="4818377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 w="38100">
            <a:solidFill>
              <a:srgbClr val="C55A1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DA807102-A8C0-359B-3EBD-45A3AB0E6C77}"/>
              </a:ext>
            </a:extLst>
          </p:cNvPr>
          <p:cNvSpPr txBox="1"/>
          <p:nvPr/>
        </p:nvSpPr>
        <p:spPr>
          <a:xfrm>
            <a:off x="1706862" y="1144272"/>
            <a:ext cx="917448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/>
              <a:t>案例</a:t>
            </a:r>
            <a:r>
              <a:rPr lang="en-US" altLang="zh-CN" sz="3200" dirty="0"/>
              <a:t>2</a:t>
            </a:r>
            <a:r>
              <a:rPr lang="zh-CN" altLang="en-US" sz="3200" dirty="0"/>
              <a:t>：</a:t>
            </a:r>
            <a:endParaRPr lang="en-US" altLang="zh-CN" sz="3200" dirty="0"/>
          </a:p>
          <a:p>
            <a:endParaRPr lang="zh-CN" altLang="en-US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703BA51C-52E6-2CEB-DA5E-34BAB8C1F3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6076" y="-105423"/>
            <a:ext cx="12700357" cy="4222937"/>
          </a:xfrm>
          <a:prstGeom prst="rect">
            <a:avLst/>
          </a:prstGeom>
        </p:spPr>
      </p:pic>
      <p:grpSp>
        <p:nvGrpSpPr>
          <p:cNvPr id="3" name="组合 20">
            <a:extLst>
              <a:ext uri="{FF2B5EF4-FFF2-40B4-BE49-F238E27FC236}">
                <a16:creationId xmlns:a16="http://schemas.microsoft.com/office/drawing/2014/main" id="{8275B098-0038-128F-709C-E89AE7234853}"/>
              </a:ext>
            </a:extLst>
          </p:cNvPr>
          <p:cNvGrpSpPr/>
          <p:nvPr/>
        </p:nvGrpSpPr>
        <p:grpSpPr>
          <a:xfrm>
            <a:off x="233680" y="388621"/>
            <a:ext cx="579161" cy="5943599"/>
            <a:chOff x="233680" y="388621"/>
            <a:chExt cx="579161" cy="5943599"/>
          </a:xfrm>
        </p:grpSpPr>
        <p:sp>
          <p:nvSpPr>
            <p:cNvPr id="4" name="文本框 2">
              <a:extLst>
                <a:ext uri="{FF2B5EF4-FFF2-40B4-BE49-F238E27FC236}">
                  <a16:creationId xmlns:a16="http://schemas.microsoft.com/office/drawing/2014/main" id="{021ADF78-DFB1-10FD-C572-C38102B7C1F8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学习目标</a:t>
              </a:r>
            </a:p>
          </p:txBody>
        </p: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70139752-E63D-D6AA-36E1-9CE1410FCB6F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文本框 7">
              <a:extLst>
                <a:ext uri="{FF2B5EF4-FFF2-40B4-BE49-F238E27FC236}">
                  <a16:creationId xmlns:a16="http://schemas.microsoft.com/office/drawing/2014/main" id="{96AE0439-52B1-A981-11C1-2F46F652BAD8}"/>
                </a:ext>
              </a:extLst>
            </p:cNvPr>
            <p:cNvSpPr txBox="1"/>
            <p:nvPr/>
          </p:nvSpPr>
          <p:spPr>
            <a:xfrm>
              <a:off x="320398" y="1942921"/>
              <a:ext cx="492443" cy="1148080"/>
            </a:xfrm>
            <a:prstGeom prst="rect">
              <a:avLst/>
            </a:prstGeom>
            <a:solidFill>
              <a:srgbClr val="8FAADC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任务准备</a:t>
              </a:r>
            </a:p>
          </p:txBody>
        </p:sp>
        <p:cxnSp>
          <p:nvCxnSpPr>
            <p:cNvPr id="7" name="直接连接符 8">
              <a:extLst>
                <a:ext uri="{FF2B5EF4-FFF2-40B4-BE49-F238E27FC236}">
                  <a16:creationId xmlns:a16="http://schemas.microsoft.com/office/drawing/2014/main" id="{BEF31782-2181-B53E-FA81-03626A995292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9">
              <a:extLst>
                <a:ext uri="{FF2B5EF4-FFF2-40B4-BE49-F238E27FC236}">
                  <a16:creationId xmlns:a16="http://schemas.microsoft.com/office/drawing/2014/main" id="{2A7055A9-C6D4-5C68-73BA-9CE0850F17F2}"/>
                </a:ext>
              </a:extLst>
            </p:cNvPr>
            <p:cNvSpPr txBox="1"/>
            <p:nvPr/>
          </p:nvSpPr>
          <p:spPr>
            <a:xfrm>
              <a:off x="320365" y="3553461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9" name="直接连接符 10">
              <a:extLst>
                <a:ext uri="{FF2B5EF4-FFF2-40B4-BE49-F238E27FC236}">
                  <a16:creationId xmlns:a16="http://schemas.microsoft.com/office/drawing/2014/main" id="{486DCDC8-75F7-2110-E88E-430031890F93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11">
              <a:extLst>
                <a:ext uri="{FF2B5EF4-FFF2-40B4-BE49-F238E27FC236}">
                  <a16:creationId xmlns:a16="http://schemas.microsoft.com/office/drawing/2014/main" id="{E0056B1A-ECE8-3ABD-A851-33842A768164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387E6C3D-2AC4-8461-17B6-CBDD32ABEBC9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34467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933BF5-CC1C-0428-82E6-6BB5CE7800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129BDBFE-CBB7-D7DF-576D-4A5AAA7BDE08}"/>
              </a:ext>
            </a:extLst>
          </p:cNvPr>
          <p:cNvSpPr/>
          <p:nvPr/>
        </p:nvSpPr>
        <p:spPr>
          <a:xfrm>
            <a:off x="1706880" y="1144272"/>
            <a:ext cx="9174465" cy="4818377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 w="38100">
            <a:solidFill>
              <a:srgbClr val="C55A1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">
            <a:extLst>
              <a:ext uri="{FF2B5EF4-FFF2-40B4-BE49-F238E27FC236}">
                <a16:creationId xmlns:a16="http://schemas.microsoft.com/office/drawing/2014/main" id="{4EB6C0E1-EFB8-644D-28BA-04713FF9A3AC}"/>
              </a:ext>
            </a:extLst>
          </p:cNvPr>
          <p:cNvGrpSpPr/>
          <p:nvPr/>
        </p:nvGrpSpPr>
        <p:grpSpPr>
          <a:xfrm>
            <a:off x="233680" y="388621"/>
            <a:ext cx="579161" cy="5943599"/>
            <a:chOff x="233680" y="388621"/>
            <a:chExt cx="579161" cy="5943599"/>
          </a:xfrm>
        </p:grpSpPr>
        <p:sp>
          <p:nvSpPr>
            <p:cNvPr id="15" name="文本框 2">
              <a:extLst>
                <a:ext uri="{FF2B5EF4-FFF2-40B4-BE49-F238E27FC236}">
                  <a16:creationId xmlns:a16="http://schemas.microsoft.com/office/drawing/2014/main" id="{4435635D-9F52-4A5B-18DD-772E77F6700C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学习目标</a:t>
              </a:r>
            </a:p>
          </p:txBody>
        </p:sp>
        <p:cxnSp>
          <p:nvCxnSpPr>
            <p:cNvPr id="16" name="直接连接符 3">
              <a:extLst>
                <a:ext uri="{FF2B5EF4-FFF2-40B4-BE49-F238E27FC236}">
                  <a16:creationId xmlns:a16="http://schemas.microsoft.com/office/drawing/2014/main" id="{B27D8216-DDF8-3B7D-2651-99AA99251A41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4">
              <a:extLst>
                <a:ext uri="{FF2B5EF4-FFF2-40B4-BE49-F238E27FC236}">
                  <a16:creationId xmlns:a16="http://schemas.microsoft.com/office/drawing/2014/main" id="{896341BF-8860-FCEA-DD67-8B72BF909BD6}"/>
                </a:ext>
              </a:extLst>
            </p:cNvPr>
            <p:cNvSpPr txBox="1"/>
            <p:nvPr/>
          </p:nvSpPr>
          <p:spPr>
            <a:xfrm>
              <a:off x="320398" y="1942921"/>
              <a:ext cx="492443" cy="1148080"/>
            </a:xfrm>
            <a:prstGeom prst="rect">
              <a:avLst/>
            </a:prstGeom>
            <a:solidFill>
              <a:srgbClr val="8FAADC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任务准备</a:t>
              </a:r>
            </a:p>
          </p:txBody>
        </p:sp>
        <p:cxnSp>
          <p:nvCxnSpPr>
            <p:cNvPr id="18" name="直接连接符 5">
              <a:extLst>
                <a:ext uri="{FF2B5EF4-FFF2-40B4-BE49-F238E27FC236}">
                  <a16:creationId xmlns:a16="http://schemas.microsoft.com/office/drawing/2014/main" id="{1BD514D7-B596-07A4-FC3E-8D353FFDF716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6">
              <a:extLst>
                <a:ext uri="{FF2B5EF4-FFF2-40B4-BE49-F238E27FC236}">
                  <a16:creationId xmlns:a16="http://schemas.microsoft.com/office/drawing/2014/main" id="{B7938491-D773-6EB3-BFEC-DE6C65DBDCA3}"/>
                </a:ext>
              </a:extLst>
            </p:cNvPr>
            <p:cNvSpPr txBox="1"/>
            <p:nvPr/>
          </p:nvSpPr>
          <p:spPr>
            <a:xfrm>
              <a:off x="320365" y="3553461"/>
              <a:ext cx="492443" cy="1148080"/>
            </a:xfrm>
            <a:prstGeom prst="rect">
              <a:avLst/>
            </a:prstGeom>
            <a:solidFill>
              <a:srgbClr val="8FAADC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20" name="直接连接符 7">
              <a:extLst>
                <a:ext uri="{FF2B5EF4-FFF2-40B4-BE49-F238E27FC236}">
                  <a16:creationId xmlns:a16="http://schemas.microsoft.com/office/drawing/2014/main" id="{9D456C95-C97C-BCCE-0A9D-477876C85CB9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本框 8">
              <a:extLst>
                <a:ext uri="{FF2B5EF4-FFF2-40B4-BE49-F238E27FC236}">
                  <a16:creationId xmlns:a16="http://schemas.microsoft.com/office/drawing/2014/main" id="{C49B9BEF-5FE8-77DD-99D1-5A99E22A5CFD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22" name="直接连接符 9">
              <a:extLst>
                <a:ext uri="{FF2B5EF4-FFF2-40B4-BE49-F238E27FC236}">
                  <a16:creationId xmlns:a16="http://schemas.microsoft.com/office/drawing/2014/main" id="{9B413E74-F708-2A72-0081-86FFE6926AD3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3" name="Image 22">
            <a:extLst>
              <a:ext uri="{FF2B5EF4-FFF2-40B4-BE49-F238E27FC236}">
                <a16:creationId xmlns:a16="http://schemas.microsoft.com/office/drawing/2014/main" id="{5974561A-2F53-C4FD-0B7F-FDD48D2D9F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6843" y="1368882"/>
            <a:ext cx="9144108" cy="2758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5746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fb3891b6-6b3f-45c3-8fc4-0d0b27bee64d}"/>
  <p:tag name="KSO_WM_UNIT_TYPE" val="i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fb3891b6-6b3f-45c3-8fc4-0d0b27bee64d}"/>
  <p:tag name="KSO_WM_UNIT_TYPE" val="i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画廊</Template>
  <TotalTime>4789</TotalTime>
  <Words>414</Words>
  <Application>Microsoft Office PowerPoint</Application>
  <PresentationFormat>Grand écran</PresentationFormat>
  <Paragraphs>84</Paragraphs>
  <Slides>10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10</vt:i4>
      </vt:variant>
    </vt:vector>
  </HeadingPairs>
  <TitlesOfParts>
    <vt:vector size="17" baseType="lpstr">
      <vt:lpstr>等线</vt:lpstr>
      <vt:lpstr>宋体</vt:lpstr>
      <vt:lpstr>微软雅黑</vt:lpstr>
      <vt:lpstr>Arial</vt:lpstr>
      <vt:lpstr>Calibri</vt:lpstr>
      <vt:lpstr>Calibri Light</vt:lpstr>
      <vt:lpstr>1_Office 主题​​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jia JIANG</dc:creator>
  <cp:lastModifiedBy>jia JIANG</cp:lastModifiedBy>
  <cp:revision>50</cp:revision>
  <dcterms:created xsi:type="dcterms:W3CDTF">2022-08-16T14:16:08Z</dcterms:created>
  <dcterms:modified xsi:type="dcterms:W3CDTF">2024-11-22T01:35:11Z</dcterms:modified>
</cp:coreProperties>
</file>